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1" r:id="rId7"/>
    <p:sldId id="263" r:id="rId8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84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 smtClean="0"/>
              <a:t>Clic pentru a edita stilul de subtitlu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0221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ine panoramică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92192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u și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248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5153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de vizit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652675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a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6146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oană cu trei i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801314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420705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90030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56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56146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00680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68984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97326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4978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74215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 smtClean="0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943954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 smtClean="0"/>
              <a:t>Clic pentru editare stil titlu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C4A9-63EE-4751-A6DB-B9C6D47354C5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F744-DBCB-4E29-9A46-C1CA40A0A5E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1874087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 smtClean="0"/>
              <a:t>Factori ai comunicării. Tehnici de ascultare</a:t>
            </a:r>
            <a:endParaRPr lang="ro-RO" dirty="0"/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o-RO" dirty="0" smtClean="0"/>
              <a:t>Prof. Paraschiv </a:t>
            </a:r>
            <a:r>
              <a:rPr lang="ro-RO" dirty="0"/>
              <a:t>D</a:t>
            </a:r>
            <a:r>
              <a:rPr lang="ro-RO" dirty="0" smtClean="0"/>
              <a:t>aniela Carmen</a:t>
            </a:r>
          </a:p>
          <a:p>
            <a:endParaRPr lang="ro-RO" dirty="0"/>
          </a:p>
        </p:txBody>
      </p:sp>
      <p:sp>
        <p:nvSpPr>
          <p:cNvPr id="5" name="Dreptunghi 4"/>
          <p:cNvSpPr/>
          <p:nvPr/>
        </p:nvSpPr>
        <p:spPr>
          <a:xfrm>
            <a:off x="0" y="210408"/>
            <a:ext cx="731726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/>
              <a:t>Domeniul DE PREGĂTIRE PROFESIONALĂ: ECONOMIC-COMERȚ</a:t>
            </a:r>
          </a:p>
          <a:p>
            <a:r>
              <a:rPr lang="ro-RO" dirty="0"/>
              <a:t>CALIFICAREA : TEHNICIAN ÎN ACTIVITĂȚI </a:t>
            </a:r>
            <a:r>
              <a:rPr lang="ro-RO" dirty="0" smtClean="0"/>
              <a:t>ECONOMICE, TEHNICIAN ÎN ADMINISTRAȚIE, </a:t>
            </a:r>
            <a:r>
              <a:rPr lang="ro-RO" dirty="0"/>
              <a:t>TEHNICIAN ACHIZIȚII ȘI CONTRACTĂRI, </a:t>
            </a:r>
            <a:r>
              <a:rPr lang="ro-RO" dirty="0" smtClean="0"/>
              <a:t>TEHNICIAN ÎN ACTIVITĂȚI DE COMERȚ </a:t>
            </a:r>
          </a:p>
          <a:p>
            <a:r>
              <a:rPr lang="ro-RO" dirty="0" smtClean="0"/>
              <a:t>MODULUL : Etică </a:t>
            </a:r>
            <a:r>
              <a:rPr lang="ro-RO" dirty="0"/>
              <a:t>și comunicare profesională</a:t>
            </a:r>
          </a:p>
          <a:p>
            <a:r>
              <a:rPr lang="ro-RO" dirty="0"/>
              <a:t>Clasa a X-a </a:t>
            </a:r>
          </a:p>
        </p:txBody>
      </p:sp>
    </p:spTree>
    <p:extLst>
      <p:ext uri="{BB962C8B-B14F-4D97-AF65-F5344CB8AC3E}">
        <p14:creationId xmlns:p14="http://schemas.microsoft.com/office/powerpoint/2010/main" val="1444956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255943"/>
            <a:ext cx="10515600" cy="1325563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</a:rPr>
              <a:t>CUPRINS</a:t>
            </a:r>
            <a:endParaRPr lang="ro-R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b="1" dirty="0"/>
              <a:t>F</a:t>
            </a:r>
            <a:r>
              <a:rPr lang="ro-RO" b="1" dirty="0" smtClean="0"/>
              <a:t>actorii comunicării eficiente</a:t>
            </a:r>
          </a:p>
          <a:p>
            <a:r>
              <a:rPr lang="ro-RO" altLang="ro-RO" b="1" dirty="0" err="1"/>
              <a:t>R</a:t>
            </a:r>
            <a:r>
              <a:rPr lang="en-US" altLang="ro-RO" b="1" dirty="0" err="1" smtClean="0"/>
              <a:t>eguli</a:t>
            </a:r>
            <a:r>
              <a:rPr lang="en-US" altLang="ro-RO" b="1" dirty="0" smtClean="0"/>
              <a:t> </a:t>
            </a:r>
            <a:r>
              <a:rPr lang="ro-RO" altLang="ro-RO" b="1" dirty="0" smtClean="0"/>
              <a:t> </a:t>
            </a:r>
            <a:r>
              <a:rPr lang="en-US" altLang="ro-RO" b="1" dirty="0" smtClean="0"/>
              <a:t>de</a:t>
            </a:r>
            <a:r>
              <a:rPr lang="ro-RO" altLang="ro-RO" b="1" dirty="0" smtClean="0"/>
              <a:t> </a:t>
            </a:r>
            <a:r>
              <a:rPr lang="en-US" altLang="ro-RO" b="1" dirty="0" smtClean="0"/>
              <a:t> </a:t>
            </a:r>
            <a:r>
              <a:rPr lang="en-US" altLang="ro-RO" b="1" dirty="0" err="1" smtClean="0"/>
              <a:t>ba</a:t>
            </a:r>
            <a:r>
              <a:rPr lang="ro-RO" altLang="ro-RO" b="1" dirty="0" err="1" smtClean="0"/>
              <a:t>ză</a:t>
            </a:r>
            <a:r>
              <a:rPr lang="ro-RO" altLang="ro-RO" b="1" dirty="0" smtClean="0"/>
              <a:t>  pentru  o comunicare  eficientă</a:t>
            </a:r>
          </a:p>
          <a:p>
            <a:r>
              <a:rPr lang="ro-RO" b="1" dirty="0" smtClean="0"/>
              <a:t>Ascultarea</a:t>
            </a:r>
          </a:p>
          <a:p>
            <a:r>
              <a:rPr lang="ro-RO" b="1" dirty="0" smtClean="0"/>
              <a:t>10 sfaturi pentru o ascultare eficientă </a:t>
            </a:r>
          </a:p>
          <a:p>
            <a:r>
              <a:rPr lang="ro-RO" b="1" dirty="0" smtClean="0"/>
              <a:t>Aplicații </a:t>
            </a:r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3482221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14885" y="774558"/>
            <a:ext cx="10515600" cy="644809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</a:rPr>
              <a:t>FACTORII COMUNICĂRII EFICIENTE</a:t>
            </a:r>
            <a:endParaRPr lang="ro-R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791570" y="2006221"/>
            <a:ext cx="10562230" cy="4061558"/>
          </a:xfrm>
        </p:spPr>
        <p:txBody>
          <a:bodyPr/>
          <a:lstStyle/>
          <a:p>
            <a:r>
              <a:rPr lang="it-IT" dirty="0"/>
              <a:t>Comunicarea </a:t>
            </a:r>
            <a:r>
              <a:rPr lang="it-IT" dirty="0" smtClean="0"/>
              <a:t>eficient</a:t>
            </a:r>
            <a:r>
              <a:rPr lang="ro-RO" dirty="0" smtClean="0"/>
              <a:t>ă</a:t>
            </a:r>
            <a:r>
              <a:rPr lang="it-IT" dirty="0" smtClean="0"/>
              <a:t> joac</a:t>
            </a:r>
            <a:r>
              <a:rPr lang="ro-R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un rol vital in succesul </a:t>
            </a:r>
            <a:r>
              <a:rPr lang="it-IT" dirty="0" smtClean="0"/>
              <a:t>fiec</a:t>
            </a:r>
            <a:r>
              <a:rPr lang="ro-RO" dirty="0" smtClean="0"/>
              <a:t>ă</a:t>
            </a:r>
            <a:r>
              <a:rPr lang="it-IT" dirty="0" smtClean="0"/>
              <a:t>rui </a:t>
            </a:r>
            <a:r>
              <a:rPr lang="it-IT" dirty="0"/>
              <a:t>profesionist, dar </a:t>
            </a:r>
            <a:r>
              <a:rPr lang="ro-RO" dirty="0" smtClean="0"/>
              <a:t>ș</a:t>
            </a:r>
            <a:r>
              <a:rPr lang="it-IT" dirty="0" smtClean="0"/>
              <a:t>i </a:t>
            </a:r>
            <a:r>
              <a:rPr lang="it-IT" dirty="0"/>
              <a:t>in succesul </a:t>
            </a:r>
            <a:r>
              <a:rPr lang="ro-RO" dirty="0" smtClean="0"/>
              <a:t> </a:t>
            </a:r>
            <a:r>
              <a:rPr lang="it-IT" dirty="0" smtClean="0"/>
              <a:t>rela</a:t>
            </a:r>
            <a:r>
              <a:rPr lang="ro-RO" dirty="0" smtClean="0"/>
              <a:t>ț</a:t>
            </a:r>
            <a:r>
              <a:rPr lang="it-IT" dirty="0" smtClean="0"/>
              <a:t>iilor personale</a:t>
            </a:r>
            <a:r>
              <a:rPr lang="ro-RO" dirty="0" smtClean="0"/>
              <a:t>.</a:t>
            </a:r>
          </a:p>
          <a:p>
            <a:r>
              <a:rPr lang="it-IT" u="sng" dirty="0"/>
              <a:t>Factorii comunicării </a:t>
            </a:r>
            <a:r>
              <a:rPr lang="it-IT" dirty="0"/>
              <a:t>eficiente in </a:t>
            </a:r>
            <a:r>
              <a:rPr lang="it-IT" dirty="0" smtClean="0"/>
              <a:t>activitatea</a:t>
            </a:r>
            <a:r>
              <a:rPr lang="ro-RO" dirty="0" smtClean="0"/>
              <a:t> profesională sunt :</a:t>
            </a:r>
          </a:p>
          <a:p>
            <a:pPr>
              <a:buFontTx/>
              <a:buChar char="-"/>
            </a:pPr>
            <a:r>
              <a:rPr lang="it-IT" i="1" dirty="0" smtClean="0"/>
              <a:t>ascultarea activ</a:t>
            </a:r>
            <a:r>
              <a:rPr lang="ro-RO" i="1" dirty="0" smtClean="0"/>
              <a:t>ă </a:t>
            </a:r>
            <a:r>
              <a:rPr lang="ro-RO" dirty="0" smtClean="0"/>
              <a:t>(</a:t>
            </a:r>
            <a:r>
              <a:rPr lang="it-IT" dirty="0" smtClean="0"/>
              <a:t>Atunci c</a:t>
            </a:r>
            <a:r>
              <a:rPr lang="ro-RO" dirty="0"/>
              <a:t>â</a:t>
            </a:r>
            <a:r>
              <a:rPr lang="it-IT" dirty="0" smtClean="0"/>
              <a:t>nd clien</a:t>
            </a:r>
            <a:r>
              <a:rPr lang="ro-RO" dirty="0" smtClean="0"/>
              <a:t>ț</a:t>
            </a:r>
            <a:r>
              <a:rPr lang="it-IT" dirty="0" smtClean="0"/>
              <a:t>i</a:t>
            </a:r>
            <a:r>
              <a:rPr lang="ro-RO" dirty="0" smtClean="0"/>
              <a:t>i</a:t>
            </a:r>
            <a:r>
              <a:rPr lang="it-IT" dirty="0" smtClean="0"/>
              <a:t>  simt </a:t>
            </a:r>
            <a:r>
              <a:rPr lang="ro-RO" dirty="0" smtClean="0"/>
              <a:t>că sunt </a:t>
            </a:r>
            <a:r>
              <a:rPr lang="it-IT" dirty="0" smtClean="0"/>
              <a:t>asculta</a:t>
            </a:r>
            <a:r>
              <a:rPr lang="ro-RO" dirty="0" smtClean="0"/>
              <a:t>ț</a:t>
            </a:r>
            <a:r>
              <a:rPr lang="it-IT" dirty="0" smtClean="0"/>
              <a:t>i</a:t>
            </a:r>
            <a:r>
              <a:rPr lang="ro-RO" dirty="0" smtClean="0"/>
              <a:t>,</a:t>
            </a:r>
            <a:r>
              <a:rPr lang="it-IT" dirty="0" smtClean="0"/>
              <a:t> ei </a:t>
            </a:r>
            <a:r>
              <a:rPr lang="ro-RO" dirty="0" smtClean="0"/>
              <a:t>își </a:t>
            </a:r>
            <a:r>
              <a:rPr lang="it-IT" dirty="0" smtClean="0"/>
              <a:t> exprim</a:t>
            </a:r>
            <a:r>
              <a:rPr lang="ro-RO" dirty="0" smtClean="0"/>
              <a:t>ă</a:t>
            </a:r>
            <a:r>
              <a:rPr lang="it-IT" dirty="0" smtClean="0"/>
              <a:t>   mai bin</a:t>
            </a:r>
            <a:r>
              <a:rPr lang="ro-RO" dirty="0" smtClean="0"/>
              <a:t>e dorințele, nevoile );</a:t>
            </a:r>
          </a:p>
          <a:p>
            <a:pPr>
              <a:buFontTx/>
              <a:buChar char="-"/>
            </a:pPr>
            <a:r>
              <a:rPr lang="ro-RO" i="1" dirty="0" smtClean="0"/>
              <a:t>comunicarea </a:t>
            </a:r>
            <a:r>
              <a:rPr lang="ro-RO" i="1" dirty="0"/>
              <a:t>de tip </a:t>
            </a:r>
            <a:r>
              <a:rPr lang="ro-RO" i="1" dirty="0" smtClean="0"/>
              <a:t>empatic (</a:t>
            </a:r>
            <a:r>
              <a:rPr lang="ro-RO" dirty="0" smtClean="0"/>
              <a:t>receptivitatea la sentimentele trăite de interlocutor și la comportamentul acestuia) ;</a:t>
            </a:r>
          </a:p>
          <a:p>
            <a:pPr>
              <a:buFontTx/>
              <a:buChar char="-"/>
            </a:pPr>
            <a:r>
              <a:rPr lang="ro-RO" i="1" dirty="0"/>
              <a:t>a</a:t>
            </a:r>
            <a:r>
              <a:rPr lang="it-IT" i="1" dirty="0" smtClean="0"/>
              <a:t>curate</a:t>
            </a:r>
            <a:r>
              <a:rPr lang="ro-RO" i="1" dirty="0" smtClean="0"/>
              <a:t>ț</a:t>
            </a:r>
            <a:r>
              <a:rPr lang="it-IT" i="1" dirty="0" smtClean="0"/>
              <a:t>ea exprim</a:t>
            </a:r>
            <a:r>
              <a:rPr lang="ro-RO" i="1" dirty="0" smtClean="0"/>
              <a:t>ă</a:t>
            </a:r>
            <a:r>
              <a:rPr lang="it-IT" i="1" dirty="0" smtClean="0"/>
              <a:t>rii</a:t>
            </a:r>
            <a:r>
              <a:rPr lang="ro-RO" i="1" dirty="0" smtClean="0"/>
              <a:t> </a:t>
            </a:r>
            <a:r>
              <a:rPr lang="ro-RO" dirty="0" smtClean="0"/>
              <a:t>(capacitatea de exprimare corectă și clară) ;</a:t>
            </a:r>
          </a:p>
          <a:p>
            <a:pPr>
              <a:buFontTx/>
              <a:buChar char="-"/>
            </a:pPr>
            <a:r>
              <a:rPr lang="ro-RO" i="1" dirty="0"/>
              <a:t>a</a:t>
            </a:r>
            <a:r>
              <a:rPr lang="ro-RO" i="1" dirty="0" smtClean="0"/>
              <a:t>utenticitatea comunicării </a:t>
            </a:r>
            <a:r>
              <a:rPr lang="ro-RO" dirty="0" smtClean="0"/>
              <a:t>(angajatul este onest si sincer, se comportă cu naturalețe, spontan )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436631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18866" y="928048"/>
            <a:ext cx="10581564" cy="696034"/>
          </a:xfrm>
        </p:spPr>
        <p:txBody>
          <a:bodyPr>
            <a:normAutofit fontScale="90000"/>
          </a:bodyPr>
          <a:lstStyle/>
          <a:p>
            <a:r>
              <a:rPr lang="en-US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REGULI </a:t>
            </a:r>
            <a:r>
              <a:rPr lang="ro-RO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DE</a:t>
            </a:r>
            <a:r>
              <a:rPr lang="ro-RO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 BA</a:t>
            </a:r>
            <a:r>
              <a:rPr lang="ro-RO" altLang="ro-RO" sz="3100" b="1" dirty="0" smtClean="0">
                <a:solidFill>
                  <a:schemeClr val="accent1">
                    <a:lumMod val="75000"/>
                  </a:schemeClr>
                </a:solidFill>
              </a:rPr>
              <a:t>ZĂ  PENTRU  O COMUNICARE  EFICIENTĂ</a:t>
            </a:r>
            <a:r>
              <a:rPr lang="ru-RU" altLang="ro-RO" sz="31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ro-RO" dirty="0" smtClean="0">
                <a:solidFill>
                  <a:srgbClr val="000099"/>
                </a:solidFill>
              </a:rPr>
              <a:t/>
            </a:r>
            <a:br>
              <a:rPr lang="en-US" altLang="ro-RO" dirty="0" smtClean="0">
                <a:solidFill>
                  <a:srgbClr val="000099"/>
                </a:solidFill>
              </a:rPr>
            </a:br>
            <a:endParaRPr lang="ro-RO" dirty="0"/>
          </a:p>
        </p:txBody>
      </p:sp>
      <p:pic>
        <p:nvPicPr>
          <p:cNvPr id="4" name="Substituent conținut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95432"/>
            <a:ext cx="9575042" cy="4651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284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912125" y="788205"/>
            <a:ext cx="10515600" cy="1013299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</a:rPr>
              <a:t>ASCULTAREA </a:t>
            </a:r>
            <a:endParaRPr lang="ro-R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2074460"/>
            <a:ext cx="10515600" cy="4102503"/>
          </a:xfrm>
        </p:spPr>
        <p:txBody>
          <a:bodyPr/>
          <a:lstStyle/>
          <a:p>
            <a:pPr algn="just"/>
            <a:r>
              <a:rPr lang="ro-RO" dirty="0" smtClean="0"/>
              <a:t>ASCULTAREA – reprezintă 45 % din activitatea de comunicare.</a:t>
            </a:r>
          </a:p>
          <a:p>
            <a:pPr algn="just"/>
            <a:r>
              <a:rPr lang="ro-RO" dirty="0" smtClean="0"/>
              <a:t>Există </a:t>
            </a:r>
            <a:r>
              <a:rPr lang="ro-RO" u="sng" dirty="0" smtClean="0"/>
              <a:t>2 tipuri de ascultare </a:t>
            </a:r>
            <a:r>
              <a:rPr lang="ro-RO" dirty="0" smtClean="0"/>
              <a:t>, și anume :</a:t>
            </a:r>
          </a:p>
          <a:p>
            <a:pPr algn="just">
              <a:buFontTx/>
              <a:buChar char="-"/>
            </a:pPr>
            <a:r>
              <a:rPr lang="ro-RO" b="1" dirty="0" smtClean="0"/>
              <a:t>ascultarea PASIVĂ</a:t>
            </a:r>
            <a:r>
              <a:rPr lang="ro-RO" dirty="0" smtClean="0"/>
              <a:t>: persoana </a:t>
            </a:r>
            <a:r>
              <a:rPr lang="ro-RO" dirty="0" err="1" smtClean="0"/>
              <a:t>vorbeşte</a:t>
            </a:r>
            <a:r>
              <a:rPr lang="ro-RO" dirty="0" smtClean="0"/>
              <a:t>, dar nu </a:t>
            </a:r>
            <a:r>
              <a:rPr lang="ro-RO" dirty="0" err="1" smtClean="0"/>
              <a:t>ştie</a:t>
            </a:r>
            <a:r>
              <a:rPr lang="ro-RO" dirty="0" smtClean="0"/>
              <a:t> dacă este ascultată pentru că nu adresează întrebări pentru </a:t>
            </a:r>
            <a:r>
              <a:rPr lang="ro-RO" dirty="0" err="1" smtClean="0"/>
              <a:t>feed</a:t>
            </a:r>
            <a:r>
              <a:rPr lang="ro-RO" dirty="0" smtClean="0"/>
              <a:t>-back;</a:t>
            </a:r>
          </a:p>
          <a:p>
            <a:pPr algn="just">
              <a:buFontTx/>
              <a:buChar char="-"/>
            </a:pPr>
            <a:r>
              <a:rPr lang="ro-RO" b="1" dirty="0"/>
              <a:t>a</a:t>
            </a:r>
            <a:r>
              <a:rPr lang="ro-RO" b="1" dirty="0" smtClean="0"/>
              <a:t>scultarea ACTIVĂ </a:t>
            </a:r>
            <a:r>
              <a:rPr lang="ro-RO" dirty="0" smtClean="0"/>
              <a:t>(eficientă): interlocutorul este încurajat să vorbească , să exprime un </a:t>
            </a:r>
            <a:r>
              <a:rPr lang="ro-RO" dirty="0" err="1" smtClean="0"/>
              <a:t>feed</a:t>
            </a:r>
            <a:r>
              <a:rPr lang="ro-RO" dirty="0" smtClean="0"/>
              <a:t>-back pentru mesajul primit.</a:t>
            </a:r>
          </a:p>
          <a:p>
            <a:pPr marL="0" indent="0" algn="just">
              <a:buNone/>
            </a:pPr>
            <a:endParaRPr lang="ro-RO" dirty="0"/>
          </a:p>
          <a:p>
            <a:pPr marL="0" indent="0" algn="just">
              <a:buNone/>
            </a:pPr>
            <a:r>
              <a:rPr lang="ro-RO" dirty="0" smtClean="0"/>
              <a:t>„Cel mai bun vorbitor este un bun ascultător” Larry King.</a:t>
            </a:r>
            <a:br>
              <a:rPr lang="ro-RO" dirty="0" smtClean="0"/>
            </a:br>
            <a:endParaRPr lang="ro-RO" dirty="0" smtClean="0"/>
          </a:p>
          <a:p>
            <a:pPr marL="0" indent="0">
              <a:buNone/>
            </a:pPr>
            <a:endParaRPr lang="ro-RO" dirty="0" smtClean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263811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38200" y="447012"/>
            <a:ext cx="10515600" cy="767639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</a:rPr>
              <a:t>10 SFATURI PENTRU O ASCULTARE EFICIENTĂ </a:t>
            </a:r>
            <a:endParaRPr lang="ro-R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709684" y="2033515"/>
            <a:ext cx="11286698" cy="4640240"/>
          </a:xfrm>
        </p:spPr>
        <p:txBody>
          <a:bodyPr>
            <a:normAutofit fontScale="92500" lnSpcReduction="20000"/>
          </a:bodyPr>
          <a:lstStyle/>
          <a:p>
            <a:r>
              <a:rPr lang="ro-RO" dirty="0" smtClean="0"/>
              <a:t>Încetează </a:t>
            </a:r>
            <a:r>
              <a:rPr lang="ro-RO" dirty="0"/>
              <a:t>să </a:t>
            </a:r>
            <a:r>
              <a:rPr lang="ro-RO" dirty="0" err="1"/>
              <a:t>vorbeşti</a:t>
            </a:r>
            <a:r>
              <a:rPr lang="ro-RO" dirty="0"/>
              <a:t> – nu </a:t>
            </a:r>
            <a:r>
              <a:rPr lang="ro-RO" dirty="0" err="1"/>
              <a:t>poţi</a:t>
            </a:r>
            <a:r>
              <a:rPr lang="ro-RO" dirty="0"/>
              <a:t> asculta în timp ce </a:t>
            </a:r>
            <a:r>
              <a:rPr lang="ro-RO" dirty="0" err="1" smtClean="0"/>
              <a:t>vorbeşti</a:t>
            </a:r>
            <a:endParaRPr lang="ro-RO" dirty="0" smtClean="0"/>
          </a:p>
          <a:p>
            <a:r>
              <a:rPr lang="ro-RO" dirty="0" smtClean="0"/>
              <a:t> </a:t>
            </a:r>
            <a:r>
              <a:rPr lang="ro-RO" dirty="0" err="1"/>
              <a:t>Uşurează</a:t>
            </a:r>
            <a:r>
              <a:rPr lang="ro-RO" dirty="0"/>
              <a:t> </a:t>
            </a:r>
            <a:r>
              <a:rPr lang="ro-RO" dirty="0" err="1"/>
              <a:t>situaţia</a:t>
            </a:r>
            <a:r>
              <a:rPr lang="ro-RO" dirty="0"/>
              <a:t> vorbitorului – ajută-l să se simtă liber să vorbească. </a:t>
            </a:r>
            <a:endParaRPr lang="ro-RO" dirty="0" smtClean="0"/>
          </a:p>
          <a:p>
            <a:r>
              <a:rPr lang="ro-RO" dirty="0" smtClean="0"/>
              <a:t> </a:t>
            </a:r>
            <a:r>
              <a:rPr lang="ro-RO" dirty="0"/>
              <a:t>Arată vorbitorului că vrei să-l </a:t>
            </a:r>
            <a:r>
              <a:rPr lang="ro-RO" dirty="0" err="1"/>
              <a:t>asculţi</a:t>
            </a:r>
            <a:r>
              <a:rPr lang="ro-RO" dirty="0"/>
              <a:t> – privirea </a:t>
            </a:r>
            <a:r>
              <a:rPr lang="ro-RO" dirty="0" err="1"/>
              <a:t>şi</a:t>
            </a:r>
            <a:r>
              <a:rPr lang="ro-RO" dirty="0"/>
              <a:t> comportamentul să denote interesul; </a:t>
            </a:r>
            <a:endParaRPr lang="ro-RO" dirty="0" smtClean="0"/>
          </a:p>
          <a:p>
            <a:r>
              <a:rPr lang="ro-RO" dirty="0" smtClean="0"/>
              <a:t>Nu </a:t>
            </a:r>
            <a:r>
              <a:rPr lang="ro-RO" dirty="0"/>
              <a:t>citi </a:t>
            </a:r>
            <a:r>
              <a:rPr lang="ro-RO" dirty="0" err="1"/>
              <a:t>notiţele</a:t>
            </a:r>
            <a:r>
              <a:rPr lang="ro-RO" dirty="0"/>
              <a:t>, </a:t>
            </a:r>
            <a:r>
              <a:rPr lang="ro-RO" dirty="0" err="1"/>
              <a:t>corespondenţa</a:t>
            </a:r>
            <a:r>
              <a:rPr lang="ro-RO" dirty="0"/>
              <a:t> sau ziarul în timp ce </a:t>
            </a:r>
            <a:r>
              <a:rPr lang="ro-RO" dirty="0" err="1"/>
              <a:t>vorbeşte</a:t>
            </a:r>
            <a:r>
              <a:rPr lang="ro-RO" dirty="0"/>
              <a:t> cineva; </a:t>
            </a:r>
            <a:endParaRPr lang="ro-RO" dirty="0" smtClean="0"/>
          </a:p>
          <a:p>
            <a:r>
              <a:rPr lang="ro-RO" dirty="0" smtClean="0"/>
              <a:t>Ascultă </a:t>
            </a:r>
            <a:r>
              <a:rPr lang="ro-RO" dirty="0"/>
              <a:t>pentru a </a:t>
            </a:r>
            <a:r>
              <a:rPr lang="ro-RO" dirty="0" err="1"/>
              <a:t>înţelege</a:t>
            </a:r>
            <a:r>
              <a:rPr lang="ro-RO" dirty="0"/>
              <a:t>, nu pentru a te opune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 err="1"/>
              <a:t>Renunţă</a:t>
            </a:r>
            <a:r>
              <a:rPr lang="ro-RO" dirty="0"/>
              <a:t> la gesturi care distrag </a:t>
            </a:r>
            <a:r>
              <a:rPr lang="ro-RO" dirty="0" err="1"/>
              <a:t>atenţia</a:t>
            </a:r>
            <a:r>
              <a:rPr lang="ro-RO" dirty="0"/>
              <a:t> – nu </a:t>
            </a:r>
            <a:r>
              <a:rPr lang="ro-RO" dirty="0" err="1"/>
              <a:t>mîzgăli</a:t>
            </a:r>
            <a:r>
              <a:rPr lang="ro-RO" dirty="0"/>
              <a:t>, nu bate „darabana” cu </a:t>
            </a:r>
            <a:r>
              <a:rPr lang="ro-RO" dirty="0" smtClean="0"/>
              <a:t>degetele.</a:t>
            </a:r>
          </a:p>
          <a:p>
            <a:r>
              <a:rPr lang="ro-RO" dirty="0" smtClean="0"/>
              <a:t> </a:t>
            </a:r>
            <a:r>
              <a:rPr lang="ro-RO" dirty="0"/>
              <a:t>Pune-te în </a:t>
            </a:r>
            <a:r>
              <a:rPr lang="ro-RO" dirty="0" err="1"/>
              <a:t>situaţia</a:t>
            </a:r>
            <a:r>
              <a:rPr lang="ro-RO" dirty="0"/>
              <a:t> vorbitorului – încearcă să vezi din punctul lui de vedere</a:t>
            </a:r>
            <a:r>
              <a:rPr lang="ro-RO" dirty="0" smtClean="0"/>
              <a:t>.</a:t>
            </a:r>
          </a:p>
          <a:p>
            <a:r>
              <a:rPr lang="ro-RO" dirty="0" smtClean="0"/>
              <a:t> </a:t>
            </a:r>
            <a:r>
              <a:rPr lang="ro-RO" dirty="0"/>
              <a:t>Fii răbdător – acordă destul timp, încearcă să nu întrerupi, evită să pleci în timp ce </a:t>
            </a:r>
            <a:r>
              <a:rPr lang="ro-RO" dirty="0" smtClean="0"/>
              <a:t>emițătorul </a:t>
            </a:r>
            <a:r>
              <a:rPr lang="ro-RO" dirty="0" err="1"/>
              <a:t>vorbeşte</a:t>
            </a:r>
            <a:r>
              <a:rPr lang="ro-RO" dirty="0"/>
              <a:t>. </a:t>
            </a:r>
            <a:endParaRPr lang="ro-RO" dirty="0" smtClean="0"/>
          </a:p>
          <a:p>
            <a:r>
              <a:rPr lang="it-IT" dirty="0" smtClean="0"/>
              <a:t>Nu te înfuria – furia poate duce la interpretări greşite</a:t>
            </a:r>
            <a:r>
              <a:rPr lang="ro-RO" dirty="0" smtClean="0"/>
              <a:t> ale mesajului primit de la emițător.</a:t>
            </a:r>
          </a:p>
          <a:p>
            <a:r>
              <a:rPr lang="ro-RO" dirty="0" smtClean="0"/>
              <a:t> Pune </a:t>
            </a:r>
            <a:r>
              <a:rPr lang="ro-RO" dirty="0"/>
              <a:t>întrebări – acest fapt îl încurajează pe vorbitor, îi arată că îl </a:t>
            </a:r>
            <a:r>
              <a:rPr lang="ro-RO" dirty="0" err="1"/>
              <a:t>asculţi</a:t>
            </a:r>
            <a:r>
              <a:rPr lang="ro-RO" dirty="0"/>
              <a:t>, că </a:t>
            </a:r>
            <a:r>
              <a:rPr lang="ro-RO" dirty="0" err="1"/>
              <a:t>poţi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vrei să-l </a:t>
            </a:r>
            <a:r>
              <a:rPr lang="ro-RO" dirty="0" err="1"/>
              <a:t>ajuţi</a:t>
            </a:r>
            <a:r>
              <a:rPr lang="ro-RO" dirty="0"/>
              <a:t> să-</a:t>
            </a:r>
            <a:r>
              <a:rPr lang="ro-RO" dirty="0" err="1"/>
              <a:t>şi</a:t>
            </a:r>
            <a:r>
              <a:rPr lang="ro-RO" dirty="0"/>
              <a:t> dezvolte / încheie </a:t>
            </a:r>
            <a:r>
              <a:rPr lang="ro-RO" dirty="0" smtClean="0"/>
              <a:t>prezentarea</a:t>
            </a:r>
            <a:r>
              <a:rPr lang="ro-RO" dirty="0"/>
              <a:t>. </a:t>
            </a:r>
            <a:endParaRPr lang="ro-RO" dirty="0" smtClean="0"/>
          </a:p>
        </p:txBody>
      </p:sp>
    </p:spTree>
    <p:extLst>
      <p:ext uri="{BB962C8B-B14F-4D97-AF65-F5344CB8AC3E}">
        <p14:creationId xmlns:p14="http://schemas.microsoft.com/office/powerpoint/2010/main" val="645538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71182" y="924685"/>
            <a:ext cx="10515600" cy="631162"/>
          </a:xfrm>
        </p:spPr>
        <p:txBody>
          <a:bodyPr>
            <a:normAutofit/>
          </a:bodyPr>
          <a:lstStyle/>
          <a:p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</a:rPr>
              <a:t>APLICAȚII</a:t>
            </a:r>
            <a:endParaRPr lang="ro-RO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838200" y="2019869"/>
            <a:ext cx="10515600" cy="41570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o-RO" dirty="0" smtClean="0"/>
              <a:t>1. Stabiliți valoarea de adevăr pentru următoarele afirmații</a:t>
            </a:r>
            <a:r>
              <a:rPr lang="it-IT" dirty="0" smtClean="0"/>
              <a:t>:</a:t>
            </a:r>
          </a:p>
          <a:p>
            <a:pPr marL="0" indent="0">
              <a:buNone/>
            </a:pPr>
            <a:r>
              <a:rPr lang="it-IT" dirty="0" smtClean="0"/>
              <a:t>a. Majoritatea oamenilor mai mult ascultă decât vorbesc.</a:t>
            </a:r>
          </a:p>
          <a:p>
            <a:pPr marL="0" indent="0">
              <a:buNone/>
            </a:pPr>
            <a:r>
              <a:rPr lang="it-IT" dirty="0" smtClean="0"/>
              <a:t>b. Cei mai buni ascultători nu spun nimic în timp ce ascultă.</a:t>
            </a:r>
          </a:p>
          <a:p>
            <a:pPr marL="0" indent="0">
              <a:buNone/>
            </a:pPr>
            <a:r>
              <a:rPr lang="it-IT" dirty="0" smtClean="0"/>
              <a:t>c. Cei mai buni ascultători îl privesc pe vorbitor.</a:t>
            </a:r>
          </a:p>
          <a:p>
            <a:pPr marL="0" indent="0">
              <a:buNone/>
            </a:pPr>
            <a:r>
              <a:rPr lang="it-IT" dirty="0" smtClean="0"/>
              <a:t>d. Oamenii ascultă cu atenţie atunci când subiectul îi pasionează în mod</a:t>
            </a:r>
            <a:r>
              <a:rPr lang="ro-RO" dirty="0" smtClean="0"/>
              <a:t> </a:t>
            </a:r>
            <a:r>
              <a:rPr lang="it-IT" dirty="0" smtClean="0"/>
              <a:t>deosebit.</a:t>
            </a:r>
          </a:p>
          <a:p>
            <a:pPr marL="0" indent="0">
              <a:buNone/>
            </a:pPr>
            <a:r>
              <a:rPr lang="it-IT" dirty="0" smtClean="0"/>
              <a:t>e. Ascultătorii sunt mai influenţaţi de ceea ce se spune, decât de cum se spune.</a:t>
            </a:r>
          </a:p>
          <a:p>
            <a:pPr marL="0" indent="0">
              <a:buNone/>
            </a:pPr>
            <a:r>
              <a:rPr lang="it-IT" dirty="0" smtClean="0"/>
              <a:t>f. Oamenii ascultă criticile</a:t>
            </a:r>
            <a:r>
              <a:rPr lang="ro-RO" dirty="0" smtClean="0"/>
              <a:t>.</a:t>
            </a:r>
          </a:p>
          <a:p>
            <a:pPr marL="0" indent="0">
              <a:buNone/>
            </a:pPr>
            <a:endParaRPr lang="ro-RO" dirty="0" smtClean="0"/>
          </a:p>
          <a:p>
            <a:pPr marL="0" indent="0">
              <a:buNone/>
            </a:pPr>
            <a:r>
              <a:rPr lang="ro-RO" dirty="0" smtClean="0"/>
              <a:t>2. </a:t>
            </a:r>
            <a:r>
              <a:rPr lang="it-IT" dirty="0" smtClean="0"/>
              <a:t>Prezentati </a:t>
            </a:r>
            <a:r>
              <a:rPr lang="it-IT" dirty="0"/>
              <a:t>cel </a:t>
            </a:r>
            <a:r>
              <a:rPr lang="it-IT" dirty="0" smtClean="0"/>
              <a:t>pu</a:t>
            </a:r>
            <a:r>
              <a:rPr lang="ro-RO" dirty="0" smtClean="0"/>
              <a:t>ț</a:t>
            </a:r>
            <a:r>
              <a:rPr lang="it-IT" dirty="0" smtClean="0"/>
              <a:t>in </a:t>
            </a:r>
            <a:r>
              <a:rPr lang="it-IT" dirty="0"/>
              <a:t>5 factori care </a:t>
            </a:r>
            <a:r>
              <a:rPr lang="it-IT" dirty="0" smtClean="0"/>
              <a:t>determin</a:t>
            </a:r>
            <a:r>
              <a:rPr lang="ro-R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comunicarea </a:t>
            </a:r>
            <a:r>
              <a:rPr lang="it-IT" dirty="0" smtClean="0"/>
              <a:t>eficient</a:t>
            </a:r>
            <a:r>
              <a:rPr lang="ro-RO" dirty="0" smtClean="0"/>
              <a:t>ă</a:t>
            </a:r>
            <a:r>
              <a:rPr lang="it-IT" dirty="0" smtClean="0"/>
              <a:t> </a:t>
            </a:r>
            <a:r>
              <a:rPr lang="it-IT" dirty="0"/>
              <a:t>intr-o activitate de </a:t>
            </a:r>
            <a:r>
              <a:rPr lang="ro-RO" dirty="0" smtClean="0"/>
              <a:t>vânzare</a:t>
            </a:r>
            <a:r>
              <a:rPr lang="it-IT" dirty="0" smtClean="0"/>
              <a:t>.</a:t>
            </a:r>
            <a:r>
              <a:rPr lang="ro-RO" dirty="0" smtClean="0"/>
              <a:t> </a:t>
            </a:r>
            <a:r>
              <a:rPr lang="it-IT" dirty="0" smtClean="0"/>
              <a:t>Argumenta</a:t>
            </a:r>
            <a:r>
              <a:rPr lang="ro-RO" dirty="0"/>
              <a:t>ț</a:t>
            </a:r>
            <a:r>
              <a:rPr lang="it-IT" dirty="0" smtClean="0"/>
              <a:t>i r</a:t>
            </a:r>
            <a:r>
              <a:rPr lang="ro-RO" dirty="0" smtClean="0"/>
              <a:t>ă</a:t>
            </a:r>
            <a:r>
              <a:rPr lang="it-IT" dirty="0" smtClean="0"/>
              <a:t>spunsul</a:t>
            </a:r>
            <a:r>
              <a:rPr lang="ro-RO" dirty="0" smtClean="0"/>
              <a:t>.</a:t>
            </a:r>
            <a:endParaRPr lang="it-IT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90252900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92</TotalTime>
  <Words>547</Words>
  <Application>Microsoft Office PowerPoint</Application>
  <PresentationFormat>Widescreen</PresentationFormat>
  <Paragraphs>48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Trebuchet MS</vt:lpstr>
      <vt:lpstr>Berlin</vt:lpstr>
      <vt:lpstr>Factori ai comunicării. Tehnici de ascultare</vt:lpstr>
      <vt:lpstr>CUPRINS</vt:lpstr>
      <vt:lpstr>FACTORII COMUNICĂRII EFICIENTE</vt:lpstr>
      <vt:lpstr>REGULI  DE  BAZĂ  PENTRU  O COMUNICARE  EFICIENTĂ  </vt:lpstr>
      <vt:lpstr>ASCULTAREA </vt:lpstr>
      <vt:lpstr>10 SFATURI PENTRU O ASCULTARE EFICIENTĂ </vt:lpstr>
      <vt:lpstr>APLICAȚII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 ai comunicării. Tehnici de ascultare</dc:title>
  <dc:creator>Dana</dc:creator>
  <cp:lastModifiedBy>Elena Cerkez</cp:lastModifiedBy>
  <cp:revision>19</cp:revision>
  <dcterms:created xsi:type="dcterms:W3CDTF">2020-04-28T10:31:41Z</dcterms:created>
  <dcterms:modified xsi:type="dcterms:W3CDTF">2020-08-12T12:50:27Z</dcterms:modified>
</cp:coreProperties>
</file>